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56" r:id="rId4"/>
    <p:sldId id="257"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B1BD-AE8F-4BD4-A5C3-17AA80828976}" type="datetimeFigureOut">
              <a:rPr lang="en-US" smtClean="0"/>
              <a:pPr/>
              <a:t>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1DB1BD-AE8F-4BD4-A5C3-17AA80828976}" type="datetimeFigureOut">
              <a:rPr lang="en-US" smtClean="0"/>
              <a:pPr/>
              <a:t>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1DB1BD-AE8F-4BD4-A5C3-17AA80828976}" type="datetimeFigureOut">
              <a:rPr lang="en-US" smtClean="0"/>
              <a:pPr/>
              <a:t>2/3/2010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1DB1BD-AE8F-4BD4-A5C3-17AA80828976}" type="datetimeFigureOut">
              <a:rPr lang="en-US" smtClean="0"/>
              <a:pPr/>
              <a:t>2/3/2010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B1BD-AE8F-4BD4-A5C3-17AA80828976}" type="datetimeFigureOut">
              <a:rPr lang="en-US" smtClean="0"/>
              <a:pPr/>
              <a:t>2/3/2010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B1BD-AE8F-4BD4-A5C3-17AA80828976}" type="datetimeFigureOut">
              <a:rPr lang="en-US" smtClean="0"/>
              <a:pPr/>
              <a:t>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B1BD-AE8F-4BD4-A5C3-17AA80828976}" type="datetimeFigureOut">
              <a:rPr lang="en-US" smtClean="0"/>
              <a:pPr/>
              <a:t>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DB1BD-AE8F-4BD4-A5C3-17AA80828976}" type="datetimeFigureOut">
              <a:rPr lang="en-US" smtClean="0"/>
              <a:pPr/>
              <a:t>2/3/2010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614AF-0C93-4D13-B40F-856989D4D2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0" y="1295400"/>
            <a:ext cx="9144000" cy="5334000"/>
          </a:xfrm>
        </p:spPr>
        <p:txBody>
          <a:bodyPr>
            <a:normAutofit/>
          </a:bodyPr>
          <a:lstStyle/>
          <a:p>
            <a:pPr>
              <a:buNone/>
            </a:pPr>
            <a:r>
              <a:rPr lang="en-US" sz="2800" b="1" dirty="0" smtClean="0">
                <a:solidFill>
                  <a:schemeClr val="tx1"/>
                </a:solidFill>
                <a:latin typeface="Charlesworth" pitchFamily="82" charset="0"/>
              </a:rPr>
              <a:t> </a:t>
            </a:r>
            <a:r>
              <a:rPr lang="en-US" sz="4000" b="1" dirty="0" smtClean="0">
                <a:solidFill>
                  <a:schemeClr val="tx1"/>
                </a:solidFill>
                <a:latin typeface="Book Antiqua" pitchFamily="18" charset="0"/>
              </a:rPr>
              <a:t>What is the “</a:t>
            </a:r>
            <a:r>
              <a:rPr lang="en-US" sz="4000" b="1" i="1" dirty="0" smtClean="0">
                <a:solidFill>
                  <a:schemeClr val="tx1"/>
                </a:solidFill>
                <a:latin typeface="Book Antiqua" pitchFamily="18" charset="0"/>
              </a:rPr>
              <a:t>Heart</a:t>
            </a:r>
            <a:r>
              <a:rPr lang="en-US" sz="4000" b="1" dirty="0" smtClean="0">
                <a:solidFill>
                  <a:schemeClr val="tx1"/>
                </a:solidFill>
                <a:latin typeface="Book Antiqua" pitchFamily="18" charset="0"/>
              </a:rPr>
              <a:t>”?… </a:t>
            </a:r>
            <a:endParaRPr lang="en-US" b="1" dirty="0" smtClean="0">
              <a:solidFill>
                <a:schemeClr val="tx1"/>
              </a:solidFill>
              <a:latin typeface="Book Antiqua" pitchFamily="18" charset="0"/>
            </a:endParaRPr>
          </a:p>
          <a:p>
            <a:r>
              <a:rPr lang="en-US" sz="3600" b="1" i="1" dirty="0" smtClean="0">
                <a:effectLst>
                  <a:outerShdw blurRad="38100" dist="38100" dir="2700000" algn="tl">
                    <a:srgbClr val="000000">
                      <a:alpha val="43137"/>
                    </a:srgbClr>
                  </a:outerShdw>
                </a:effectLst>
              </a:rPr>
              <a:t>Christianity is a “heart-felt” religion! </a:t>
            </a:r>
            <a:r>
              <a:rPr lang="en-US" i="1" dirty="0" smtClean="0"/>
              <a:t>(Jer.31:33-34; Romans 6:17-18) </a:t>
            </a:r>
          </a:p>
          <a:p>
            <a:r>
              <a:rPr lang="en-US" sz="3600" b="1" i="1" dirty="0" smtClean="0">
                <a:effectLst>
                  <a:outerShdw blurRad="38100" dist="38100" dir="2700000" algn="tl">
                    <a:srgbClr val="000000">
                      <a:alpha val="43137"/>
                    </a:srgbClr>
                  </a:outerShdw>
                </a:effectLst>
              </a:rPr>
              <a:t>Christianity is </a:t>
            </a:r>
            <a:r>
              <a:rPr lang="en-US" sz="3600" b="1" i="1" u="sng" dirty="0" smtClean="0">
                <a:effectLst>
                  <a:outerShdw blurRad="38100" dist="38100" dir="2700000" algn="tl">
                    <a:srgbClr val="000000">
                      <a:alpha val="43137"/>
                    </a:srgbClr>
                  </a:outerShdw>
                </a:effectLst>
              </a:rPr>
              <a:t>NOT</a:t>
            </a:r>
            <a:r>
              <a:rPr lang="en-US" sz="3600" b="1" i="1" dirty="0" smtClean="0">
                <a:effectLst>
                  <a:outerShdw blurRad="38100" dist="38100" dir="2700000" algn="tl">
                    <a:srgbClr val="000000">
                      <a:alpha val="43137"/>
                    </a:srgbClr>
                  </a:outerShdw>
                </a:effectLst>
              </a:rPr>
              <a:t> a “heart-directed” religion!</a:t>
            </a:r>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0" y="1295400"/>
            <a:ext cx="9144000" cy="5334000"/>
          </a:xfrm>
        </p:spPr>
        <p:txBody>
          <a:bodyPr>
            <a:normAutofit/>
          </a:bodyPr>
          <a:lstStyle/>
          <a:p>
            <a:pPr>
              <a:buNone/>
            </a:pPr>
            <a:r>
              <a:rPr lang="en-US" sz="2800" b="1" dirty="0" smtClean="0">
                <a:solidFill>
                  <a:schemeClr val="tx1"/>
                </a:solidFill>
                <a:latin typeface="Charlesworth" pitchFamily="82" charset="0"/>
              </a:rPr>
              <a:t> </a:t>
            </a:r>
            <a:r>
              <a:rPr lang="en-US" sz="4000" b="1" dirty="0" smtClean="0">
                <a:solidFill>
                  <a:schemeClr val="tx1"/>
                </a:solidFill>
                <a:latin typeface="Book Antiqua" pitchFamily="18" charset="0"/>
              </a:rPr>
              <a:t>What is the “</a:t>
            </a:r>
            <a:r>
              <a:rPr lang="en-US" sz="4000" b="1" i="1" dirty="0" smtClean="0">
                <a:solidFill>
                  <a:schemeClr val="tx1"/>
                </a:solidFill>
                <a:latin typeface="Book Antiqua" pitchFamily="18" charset="0"/>
              </a:rPr>
              <a:t>Heart</a:t>
            </a:r>
            <a:r>
              <a:rPr lang="en-US" sz="4000" b="1" dirty="0" smtClean="0">
                <a:solidFill>
                  <a:schemeClr val="tx1"/>
                </a:solidFill>
                <a:latin typeface="Book Antiqua" pitchFamily="18" charset="0"/>
              </a:rPr>
              <a:t>”?… </a:t>
            </a:r>
            <a:endParaRPr lang="en-US" b="1" dirty="0" smtClean="0">
              <a:solidFill>
                <a:schemeClr val="tx1"/>
              </a:solidFill>
              <a:latin typeface="Book Antiqua" pitchFamily="18" charset="0"/>
            </a:endParaRPr>
          </a:p>
          <a:p>
            <a:pPr>
              <a:buNone/>
            </a:pPr>
            <a:r>
              <a:rPr lang="en-US" sz="2800" b="1" i="1" dirty="0" smtClean="0"/>
              <a:t>The “heart” that is the object of God’s concern in worship…</a:t>
            </a:r>
          </a:p>
          <a:p>
            <a:pPr>
              <a:buNone/>
            </a:pPr>
            <a:r>
              <a:rPr lang="en-US" sz="2800" dirty="0" smtClean="0"/>
              <a:t>	</a:t>
            </a:r>
            <a:r>
              <a:rPr lang="en-US" dirty="0" smtClean="0"/>
              <a:t>…is that part of man called the “</a:t>
            </a:r>
            <a:r>
              <a:rPr lang="en-US" b="1" i="1" u="sng" dirty="0" smtClean="0"/>
              <a:t>intellect</a:t>
            </a:r>
            <a:r>
              <a:rPr lang="en-US" dirty="0" smtClean="0"/>
              <a:t>”</a:t>
            </a:r>
          </a:p>
          <a:p>
            <a:pPr>
              <a:buNone/>
            </a:pPr>
            <a:r>
              <a:rPr lang="en-US" dirty="0" smtClean="0"/>
              <a:t>	…is that part of man called “</a:t>
            </a:r>
            <a:r>
              <a:rPr lang="en-US" b="1" i="1" u="sng" dirty="0" smtClean="0"/>
              <a:t>emotions</a:t>
            </a:r>
            <a:r>
              <a:rPr lang="en-US" dirty="0" smtClean="0"/>
              <a:t>”</a:t>
            </a:r>
          </a:p>
          <a:p>
            <a:pPr>
              <a:buNone/>
            </a:pPr>
            <a:r>
              <a:rPr lang="en-US" dirty="0" smtClean="0"/>
              <a:t>	…is that part of man called the “</a:t>
            </a:r>
            <a:r>
              <a:rPr lang="en-US" b="1" i="1" u="sng" dirty="0" smtClean="0"/>
              <a:t>will</a:t>
            </a:r>
            <a:r>
              <a:rPr lang="en-US" dirty="0" smtClean="0"/>
              <a:t>”</a:t>
            </a:r>
          </a:p>
          <a:p>
            <a:pPr>
              <a:buNone/>
            </a:pPr>
            <a:r>
              <a:rPr lang="en-US" dirty="0" smtClean="0"/>
              <a:t>	…is that faculty of man called the “</a:t>
            </a:r>
            <a:r>
              <a:rPr lang="en-US" b="1" i="1" u="sng" dirty="0" smtClean="0"/>
              <a:t>conscience</a:t>
            </a:r>
            <a:r>
              <a:rPr lang="en-US" dirty="0" smtClean="0"/>
              <a:t>”     </a:t>
            </a:r>
            <a:endParaRPr lang="en-US" sz="3600"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1"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1"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left)">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1"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left)">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1"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left)">
                                      <p:cBhvr>
                                        <p:cTn id="28" dur="1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1"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left)">
                                      <p:cBhvr>
                                        <p:cTn id="3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295400"/>
            <a:ext cx="8610600" cy="5334000"/>
          </a:xfrm>
        </p:spPr>
        <p:txBody>
          <a:bodyPr>
            <a:normAutofit/>
          </a:bodyPr>
          <a:lstStyle/>
          <a:p>
            <a:pPr>
              <a:buNone/>
            </a:pPr>
            <a:r>
              <a:rPr lang="en-US" sz="2800" b="1" dirty="0" smtClean="0">
                <a:solidFill>
                  <a:schemeClr val="tx1"/>
                </a:solidFill>
                <a:latin typeface="Charlesworth" pitchFamily="82" charset="0"/>
              </a:rPr>
              <a:t> </a:t>
            </a:r>
            <a:r>
              <a:rPr lang="en-US" sz="4000" b="1" dirty="0" smtClean="0">
                <a:solidFill>
                  <a:schemeClr val="tx1"/>
                </a:solidFill>
                <a:latin typeface="Book Antiqua" pitchFamily="18" charset="0"/>
              </a:rPr>
              <a:t>What is the “</a:t>
            </a:r>
            <a:r>
              <a:rPr lang="en-US" sz="4000" b="1" i="1" dirty="0" smtClean="0">
                <a:solidFill>
                  <a:schemeClr val="tx1"/>
                </a:solidFill>
                <a:latin typeface="Book Antiqua" pitchFamily="18" charset="0"/>
              </a:rPr>
              <a:t>Heart</a:t>
            </a:r>
            <a:r>
              <a:rPr lang="en-US" sz="4000" b="1" dirty="0" smtClean="0">
                <a:solidFill>
                  <a:schemeClr val="tx1"/>
                </a:solidFill>
                <a:latin typeface="Book Antiqua" pitchFamily="18" charset="0"/>
              </a:rPr>
              <a:t>”?… </a:t>
            </a:r>
            <a:endParaRPr lang="en-US" b="1" dirty="0" smtClean="0">
              <a:solidFill>
                <a:schemeClr val="tx1"/>
              </a:solidFill>
              <a:latin typeface="Book Antiqua" pitchFamily="18" charset="0"/>
            </a:endParaRPr>
          </a:p>
          <a:p>
            <a:pPr>
              <a:buNone/>
            </a:pPr>
            <a:r>
              <a:rPr lang="en-US" sz="2800" b="1" i="1" dirty="0" smtClean="0"/>
              <a:t>  </a:t>
            </a:r>
          </a:p>
          <a:p>
            <a:pPr>
              <a:buNone/>
            </a:pPr>
            <a:r>
              <a:rPr lang="en-US" b="1" i="1" dirty="0" smtClean="0">
                <a:latin typeface="Book Antiqua" pitchFamily="18" charset="0"/>
              </a:rPr>
              <a:t>A “pure heart” is one that’s been </a:t>
            </a:r>
            <a:r>
              <a:rPr lang="en-US" b="1" i="1" u="sng" dirty="0" smtClean="0">
                <a:latin typeface="Book Antiqua" pitchFamily="18" charset="0"/>
              </a:rPr>
              <a:t>cleansed</a:t>
            </a:r>
            <a:r>
              <a:rPr lang="en-US" b="1" i="1" dirty="0" smtClean="0">
                <a:latin typeface="Book Antiqua" pitchFamily="18" charset="0"/>
              </a:rPr>
              <a:t> to honor God!…</a:t>
            </a:r>
          </a:p>
          <a:p>
            <a:pPr>
              <a:buNone/>
            </a:pPr>
            <a:r>
              <a:rPr lang="en-US" sz="2800" dirty="0" smtClean="0"/>
              <a:t>		 </a:t>
            </a:r>
            <a:r>
              <a:rPr lang="en-US" i="1" dirty="0" smtClean="0">
                <a:latin typeface="Book Antiqua" pitchFamily="18" charset="0"/>
              </a:rPr>
              <a:t>"Blessed are the pure in heart, for they shall               	   see God.” </a:t>
            </a:r>
            <a:r>
              <a:rPr lang="en-US" sz="2400" dirty="0" smtClean="0"/>
              <a:t>(Matt.5:8).  </a:t>
            </a:r>
            <a:endParaRPr lang="en-US" sz="2800" dirty="0" smtClean="0"/>
          </a:p>
          <a:p>
            <a:pPr>
              <a:buNone/>
            </a:pPr>
            <a:endParaRPr lang="en-US" sz="2800" dirty="0" smtClean="0"/>
          </a:p>
          <a:p>
            <a:pPr>
              <a:buNone/>
            </a:pPr>
            <a:endParaRPr lang="en-US" sz="3600"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1"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1000"/>
                                        <p:tgtEl>
                                          <p:spTgt spid="3">
                                            <p:txEl>
                                              <p:pRg st="1" end="1"/>
                                            </p:txEl>
                                          </p:spTgt>
                                        </p:tgtEl>
                                      </p:cBhvr>
                                    </p:animEffect>
                                  </p:childTnLst>
                                </p:cTn>
                              </p:par>
                            </p:childTnLst>
                          </p:cTn>
                        </p:par>
                        <p:par>
                          <p:cTn id="14" fill="hold">
                            <p:stCondLst>
                              <p:cond delay="2000"/>
                            </p:stCondLst>
                            <p:childTnLst>
                              <p:par>
                                <p:cTn id="15" presetID="22" presetClass="entr" presetSubtype="8" fill="hold" grpId="1"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par>
                          <p:cTn id="18" fill="hold">
                            <p:stCondLst>
                              <p:cond delay="3000"/>
                            </p:stCondLst>
                            <p:childTnLst>
                              <p:par>
                                <p:cTn id="19" presetID="22" presetClass="entr" presetSubtype="8" fill="hold" grpId="1"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00_3015.jpg"/>
          <p:cNvPicPr>
            <a:picLocks noChangeAspect="1"/>
          </p:cNvPicPr>
          <p:nvPr/>
        </p:nvPicPr>
        <p:blipFill>
          <a:blip r:embed="rId2" cstate="print"/>
          <a:stretch>
            <a:fillRect/>
          </a:stretch>
        </p:blipFill>
        <p:spPr>
          <a:xfrm>
            <a:off x="1371600" y="856734"/>
            <a:ext cx="6908800" cy="539166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44000" contrast="-41000"/>
          </a:blip>
          <a:stretch>
            <a:fillRect/>
          </a:stretch>
        </p:blipFill>
        <p:spPr>
          <a:xfrm>
            <a:off x="0" y="0"/>
            <a:ext cx="9144000" cy="6858000"/>
          </a:xfrm>
          <a:prstGeom prst="rect">
            <a:avLst/>
          </a:prstGeom>
        </p:spPr>
      </p:pic>
      <p:sp>
        <p:nvSpPr>
          <p:cNvPr id="3" name="Subtitle 2"/>
          <p:cNvSpPr>
            <a:spLocks noGrp="1"/>
          </p:cNvSpPr>
          <p:nvPr>
            <p:ph type="subTitle" idx="1"/>
          </p:nvPr>
        </p:nvSpPr>
        <p:spPr>
          <a:xfrm>
            <a:off x="533400" y="1828800"/>
            <a:ext cx="8229600" cy="838200"/>
          </a:xfrm>
        </p:spPr>
        <p:txBody>
          <a:bodyPr>
            <a:normAutofit/>
          </a:bodyPr>
          <a:lstStyle/>
          <a:p>
            <a:r>
              <a:rPr lang="en-US" sz="4000" b="1" dirty="0" smtClean="0">
                <a:solidFill>
                  <a:schemeClr val="tx1"/>
                </a:solidFill>
                <a:latin typeface="Charlesworth" pitchFamily="82" charset="0"/>
              </a:rPr>
              <a:t>Life’s Greatest Moments</a:t>
            </a:r>
            <a:endParaRPr lang="en-US" sz="4000" b="1" dirty="0">
              <a:solidFill>
                <a:schemeClr val="tx1"/>
              </a:solidFill>
              <a:latin typeface="Charlesworth" pitchFamily="82" charset="0"/>
            </a:endParaRPr>
          </a:p>
        </p:txBody>
      </p:sp>
      <p:sp>
        <p:nvSpPr>
          <p:cNvPr id="4" name="Rectangle 3"/>
          <p:cNvSpPr/>
          <p:nvPr/>
        </p:nvSpPr>
        <p:spPr>
          <a:xfrm>
            <a:off x="457200" y="609600"/>
            <a:ext cx="6562310" cy="144655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
        <p:nvSpPr>
          <p:cNvPr id="7" name="TextBox 6"/>
          <p:cNvSpPr txBox="1"/>
          <p:nvPr/>
        </p:nvSpPr>
        <p:spPr>
          <a:xfrm>
            <a:off x="1295400" y="3124200"/>
            <a:ext cx="6705600" cy="3323987"/>
          </a:xfrm>
          <a:prstGeom prst="rect">
            <a:avLst/>
          </a:prstGeom>
          <a:noFill/>
        </p:spPr>
        <p:txBody>
          <a:bodyPr wrap="square" rtlCol="0">
            <a:spAutoFit/>
          </a:bodyPr>
          <a:lstStyle/>
          <a:p>
            <a:pPr algn="ctr"/>
            <a:r>
              <a:rPr lang="en-US" sz="2800" i="1" dirty="0">
                <a:latin typeface="Brush Script MT" pitchFamily="66" charset="0"/>
              </a:rPr>
              <a:t>Ascribe to the LORD, O families of the peoples, </a:t>
            </a:r>
            <a:endParaRPr lang="en-US" sz="2800" i="1" dirty="0" smtClean="0">
              <a:latin typeface="Brush Script MT" pitchFamily="66" charset="0"/>
            </a:endParaRPr>
          </a:p>
          <a:p>
            <a:pPr algn="ctr"/>
            <a:r>
              <a:rPr lang="en-US" sz="2800" i="1" dirty="0" smtClean="0">
                <a:latin typeface="Brush Script MT" pitchFamily="66" charset="0"/>
              </a:rPr>
              <a:t>ascribe </a:t>
            </a:r>
            <a:r>
              <a:rPr lang="en-US" sz="2800" i="1" dirty="0">
                <a:latin typeface="Brush Script MT" pitchFamily="66" charset="0"/>
              </a:rPr>
              <a:t>to the LORD glory and strength! </a:t>
            </a:r>
            <a:endParaRPr lang="en-US" sz="2800" i="1" dirty="0" smtClean="0">
              <a:latin typeface="Brush Script MT" pitchFamily="66" charset="0"/>
            </a:endParaRPr>
          </a:p>
          <a:p>
            <a:pPr algn="ctr"/>
            <a:r>
              <a:rPr lang="en-US" sz="2800" i="1" dirty="0" smtClean="0">
                <a:latin typeface="Brush Script MT" pitchFamily="66" charset="0"/>
              </a:rPr>
              <a:t>Ascribe </a:t>
            </a:r>
            <a:r>
              <a:rPr lang="en-US" sz="2800" i="1" dirty="0">
                <a:latin typeface="Brush Script MT" pitchFamily="66" charset="0"/>
              </a:rPr>
              <a:t>to the LORD the glory due his name; </a:t>
            </a:r>
            <a:endParaRPr lang="en-US" sz="2800" i="1" dirty="0" smtClean="0">
              <a:latin typeface="Brush Script MT" pitchFamily="66" charset="0"/>
            </a:endParaRPr>
          </a:p>
          <a:p>
            <a:pPr algn="ctr"/>
            <a:r>
              <a:rPr lang="en-US" sz="2800" i="1" dirty="0" smtClean="0">
                <a:latin typeface="Brush Script MT" pitchFamily="66" charset="0"/>
              </a:rPr>
              <a:t>bring </a:t>
            </a:r>
            <a:r>
              <a:rPr lang="en-US" sz="2800" i="1" dirty="0">
                <a:latin typeface="Brush Script MT" pitchFamily="66" charset="0"/>
              </a:rPr>
              <a:t>an offering, and come into his courts</a:t>
            </a:r>
            <a:r>
              <a:rPr lang="en-US" sz="2800" i="1" dirty="0" smtClean="0">
                <a:latin typeface="Brush Script MT" pitchFamily="66" charset="0"/>
              </a:rPr>
              <a:t>! </a:t>
            </a:r>
          </a:p>
          <a:p>
            <a:pPr algn="ctr"/>
            <a:r>
              <a:rPr lang="en-US" sz="2800" i="1" dirty="0" smtClean="0">
                <a:latin typeface="Brush Script MT" pitchFamily="66" charset="0"/>
              </a:rPr>
              <a:t>Worship </a:t>
            </a:r>
            <a:r>
              <a:rPr lang="en-US" sz="2800" i="1" dirty="0">
                <a:latin typeface="Brush Script MT" pitchFamily="66" charset="0"/>
              </a:rPr>
              <a:t>the LORD in the splendor of holiness; </a:t>
            </a:r>
            <a:endParaRPr lang="en-US" sz="2800" i="1" dirty="0" smtClean="0">
              <a:latin typeface="Brush Script MT" pitchFamily="66" charset="0"/>
            </a:endParaRPr>
          </a:p>
          <a:p>
            <a:pPr algn="ctr"/>
            <a:r>
              <a:rPr lang="en-US" sz="2800" i="1" dirty="0" smtClean="0">
                <a:latin typeface="Brush Script MT" pitchFamily="66" charset="0"/>
              </a:rPr>
              <a:t>tremble </a:t>
            </a:r>
            <a:r>
              <a:rPr lang="en-US" sz="2800" i="1" dirty="0">
                <a:latin typeface="Brush Script MT" pitchFamily="66" charset="0"/>
              </a:rPr>
              <a:t>before him, all the earth! </a:t>
            </a:r>
            <a:r>
              <a:rPr lang="en-US" sz="2800" i="1" dirty="0" smtClean="0">
                <a:latin typeface="Brush Script MT" pitchFamily="66" charset="0"/>
              </a:rPr>
              <a:t> </a:t>
            </a:r>
          </a:p>
          <a:p>
            <a:pPr algn="r"/>
            <a:r>
              <a:rPr lang="en-US" sz="2400" b="1" dirty="0" smtClean="0"/>
              <a:t>Psalm 96:7-9</a:t>
            </a:r>
            <a:endParaRPr lang="en-US" sz="2400" b="1" dirty="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par>
                          <p:cTn id="8" fill="hold">
                            <p:stCondLst>
                              <p:cond delay="300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5000"/>
                            </p:stCondLst>
                            <p:childTnLst>
                              <p:par>
                                <p:cTn id="15" presetID="47"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anim calcmode="lin" valueType="num">
                                      <p:cBhvr>
                                        <p:cTn id="18" dur="2000" fill="hold"/>
                                        <p:tgtEl>
                                          <p:spTgt spid="7"/>
                                        </p:tgtEl>
                                        <p:attrNameLst>
                                          <p:attrName>ppt_x</p:attrName>
                                        </p:attrNameLst>
                                      </p:cBhvr>
                                      <p:tavLst>
                                        <p:tav tm="0">
                                          <p:val>
                                            <p:strVal val="#ppt_x"/>
                                          </p:val>
                                        </p:tav>
                                        <p:tav tm="100000">
                                          <p:val>
                                            <p:strVal val="#ppt_x"/>
                                          </p:val>
                                        </p:tav>
                                      </p:tavLst>
                                    </p:anim>
                                    <p:anim calcmode="lin" valueType="num">
                                      <p:cBhvr>
                                        <p:cTn id="1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143000"/>
            <a:ext cx="8610600" cy="5486400"/>
          </a:xfrm>
        </p:spPr>
        <p:txBody>
          <a:bodyPr>
            <a:normAutofit/>
          </a:bodyPr>
          <a:lstStyle/>
          <a:p>
            <a:pPr>
              <a:buNone/>
            </a:pPr>
            <a:r>
              <a:rPr lang="en-US" sz="2800" b="1" dirty="0" smtClean="0">
                <a:solidFill>
                  <a:schemeClr val="tx1"/>
                </a:solidFill>
                <a:latin typeface="Charlesworth" pitchFamily="82" charset="0"/>
              </a:rPr>
              <a:t> </a:t>
            </a:r>
            <a:r>
              <a:rPr lang="en-US" b="1" dirty="0" smtClean="0"/>
              <a:t>“</a:t>
            </a:r>
            <a:r>
              <a:rPr lang="en-US" b="1" i="1" dirty="0" smtClean="0">
                <a:effectLst>
                  <a:outerShdw blurRad="38100" dist="38100" dir="2700000" algn="tl">
                    <a:srgbClr val="000000">
                      <a:alpha val="43137"/>
                    </a:srgbClr>
                  </a:outerShdw>
                </a:effectLst>
              </a:rPr>
              <a:t>WORSHIP” is…</a:t>
            </a:r>
            <a:endParaRPr lang="en-US" b="1" dirty="0" smtClean="0"/>
          </a:p>
          <a:p>
            <a:r>
              <a:rPr lang="en-US" sz="2800" dirty="0" smtClean="0"/>
              <a:t>…our words and actions telling God that He is worthy of our praise and adoration. He deserves our love and thanksgiving…It is action motivated from the heart, with the knowledge of who God is and what He has done for us…It is a mental act, a sense of awe and reverence in the presence of the DIVINE.</a:t>
            </a:r>
          </a:p>
          <a:p>
            <a:r>
              <a:rPr lang="en-US" sz="2800" b="1" i="1" dirty="0" smtClean="0">
                <a:effectLst>
                  <a:outerShdw blurRad="38100" dist="38100" dir="2700000" algn="tl">
                    <a:srgbClr val="000000">
                      <a:alpha val="43137"/>
                    </a:srgbClr>
                  </a:outerShdw>
                </a:effectLst>
              </a:rPr>
              <a:t>True Worship</a:t>
            </a:r>
            <a:r>
              <a:rPr lang="en-US" sz="2800" dirty="0" smtClean="0"/>
              <a:t> is based on reflective thought on what God has done, meditation on His greatness and goodness, and realization of His awesome presence.   </a:t>
            </a:r>
          </a:p>
          <a:p>
            <a:pPr>
              <a:buNone/>
            </a:pPr>
            <a:r>
              <a:rPr lang="en-US" sz="2800" b="1" dirty="0" smtClean="0"/>
              <a:t>  </a:t>
            </a:r>
          </a:p>
          <a:p>
            <a:pPr>
              <a:buNone/>
            </a:pPr>
            <a:endParaRPr lang="en-US" sz="2800" b="1" dirty="0">
              <a:solidFill>
                <a:schemeClr val="tx1"/>
              </a:solidFill>
              <a:latin typeface="Charlesworth" pitchFamily="82" charset="0"/>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905000"/>
            <a:ext cx="8610600" cy="4724400"/>
          </a:xfrm>
        </p:spPr>
        <p:txBody>
          <a:bodyPr>
            <a:normAutofit/>
          </a:bodyPr>
          <a:lstStyle/>
          <a:p>
            <a:pPr>
              <a:buNone/>
            </a:pPr>
            <a:r>
              <a:rPr lang="en-US" sz="2800" b="1" dirty="0" smtClean="0">
                <a:solidFill>
                  <a:schemeClr val="tx1"/>
                </a:solidFill>
                <a:latin typeface="Charlesworth" pitchFamily="82" charset="0"/>
              </a:rPr>
              <a:t> </a:t>
            </a:r>
            <a:r>
              <a:rPr lang="en-US" sz="2800" dirty="0" smtClean="0"/>
              <a:t>William Temple said… </a:t>
            </a:r>
          </a:p>
          <a:p>
            <a:pPr>
              <a:buNone/>
            </a:pPr>
            <a:r>
              <a:rPr lang="en-US" sz="2800" dirty="0" smtClean="0"/>
              <a:t>	</a:t>
            </a:r>
            <a:r>
              <a:rPr lang="en-US" b="1" i="1" dirty="0" smtClean="0">
                <a:effectLst>
                  <a:outerShdw blurRad="38100" dist="38100" dir="2700000" algn="tl">
                    <a:srgbClr val="000000">
                      <a:alpha val="43137"/>
                    </a:srgbClr>
                  </a:outerShdw>
                </a:effectLst>
              </a:rPr>
              <a:t>“To worship is to quicken the conscience by the holiness of God, to feed the mind with the truth of God, to purge the imagination by the beauty of God, to open the heart to the love of God, to devote the will to the purpose of God.” </a:t>
            </a:r>
            <a:endParaRPr lang="en-US" sz="2800" b="1" i="1" dirty="0" smtClean="0">
              <a:effectLst>
                <a:outerShdw blurRad="38100" dist="38100" dir="2700000" algn="tl">
                  <a:srgbClr val="000000">
                    <a:alpha val="43137"/>
                  </a:srgbClr>
                </a:outerShdw>
              </a:effectLst>
            </a:endParaRPr>
          </a:p>
          <a:p>
            <a:pPr marL="514350" indent="-514350"/>
            <a:endParaRPr lang="en-US" sz="2800" i="1" dirty="0" smtClean="0">
              <a:solidFill>
                <a:schemeClr val="tx1"/>
              </a:solidFill>
            </a:endParaRPr>
          </a:p>
          <a:p>
            <a:pPr marL="914400" lvl="1" indent="-514350">
              <a:buFont typeface="Wingdings" pitchFamily="2" charset="2"/>
              <a:buChar char="Ø"/>
            </a:pP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228600" y="1295400"/>
            <a:ext cx="8686800" cy="5334000"/>
          </a:xfrm>
        </p:spPr>
        <p:txBody>
          <a:bodyPr>
            <a:normAutofit/>
          </a:bodyPr>
          <a:lstStyle/>
          <a:p>
            <a:pPr>
              <a:buNone/>
            </a:pPr>
            <a:r>
              <a:rPr lang="en-US" sz="2800" b="1" dirty="0" smtClean="0">
                <a:solidFill>
                  <a:schemeClr val="tx1"/>
                </a:solidFill>
                <a:latin typeface="Charlesworth" pitchFamily="82" charset="0"/>
              </a:rPr>
              <a:t> </a:t>
            </a:r>
            <a:r>
              <a:rPr lang="en-US" sz="3600" b="1" dirty="0" smtClean="0">
                <a:solidFill>
                  <a:schemeClr val="tx1"/>
                </a:solidFill>
              </a:rPr>
              <a:t>WORSHIP… </a:t>
            </a:r>
          </a:p>
          <a:p>
            <a:r>
              <a:rPr lang="en-US" sz="3600" i="1" dirty="0" smtClean="0"/>
              <a:t>is an </a:t>
            </a:r>
            <a:r>
              <a:rPr lang="en-US" sz="3600" i="1" dirty="0" smtClean="0">
                <a:solidFill>
                  <a:schemeClr val="tx1"/>
                </a:solidFill>
              </a:rPr>
              <a:t>acknowledgment of God’s help! </a:t>
            </a:r>
          </a:p>
          <a:p>
            <a:r>
              <a:rPr lang="en-US" sz="3600" i="1" dirty="0" smtClean="0"/>
              <a:t>exercises praise for God’s power!</a:t>
            </a:r>
          </a:p>
          <a:p>
            <a:r>
              <a:rPr lang="en-US" sz="3600" i="1" dirty="0" smtClean="0"/>
              <a:t>makes personal application!</a:t>
            </a:r>
          </a:p>
          <a:p>
            <a:r>
              <a:rPr lang="en-US" sz="3600" i="1" dirty="0" smtClean="0"/>
              <a:t>prods us to rededicate &amp; recommit!</a:t>
            </a:r>
          </a:p>
          <a:p>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1"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1"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1"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1"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1"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228600" y="1295400"/>
            <a:ext cx="8686800" cy="5334000"/>
          </a:xfrm>
        </p:spPr>
        <p:txBody>
          <a:bodyPr>
            <a:normAutofit/>
          </a:bodyPr>
          <a:lstStyle/>
          <a:p>
            <a:pPr>
              <a:buNone/>
            </a:pPr>
            <a:r>
              <a:rPr lang="en-US" sz="3600" b="1" dirty="0" smtClean="0">
                <a:solidFill>
                  <a:schemeClr val="tx1"/>
                </a:solidFill>
              </a:rPr>
              <a:t>The “</a:t>
            </a:r>
            <a:r>
              <a:rPr lang="en-US" sz="3600" b="1" i="1" dirty="0" smtClean="0">
                <a:solidFill>
                  <a:schemeClr val="tx1"/>
                </a:solidFill>
              </a:rPr>
              <a:t>HEART</a:t>
            </a:r>
            <a:r>
              <a:rPr lang="en-US" sz="3600" b="1" dirty="0" smtClean="0"/>
              <a:t>” of WORSHIP… </a:t>
            </a:r>
            <a:endParaRPr lang="en-US" sz="3600" b="1" dirty="0" smtClean="0">
              <a:solidFill>
                <a:schemeClr val="tx1"/>
              </a:solidFill>
            </a:endParaRPr>
          </a:p>
          <a:p>
            <a:r>
              <a:rPr lang="en-US" i="1" dirty="0" smtClean="0">
                <a:latin typeface="Book Antiqua" pitchFamily="18" charset="0"/>
              </a:rPr>
              <a:t>“But the hour is coming, and is now here, when the true worshipers will worship the Father in spirit and truth, for the Father is seeking such people to worship him. God is spirit, and those who worship him must worship in spirit and truth.“</a:t>
            </a:r>
            <a:r>
              <a:rPr lang="en-US" i="1" dirty="0" smtClean="0"/>
              <a:t> </a:t>
            </a:r>
            <a:r>
              <a:rPr lang="en-US" sz="2800" b="1" i="1" dirty="0" smtClean="0"/>
              <a:t>(John 4:23-24)</a:t>
            </a:r>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228600" y="1295400"/>
            <a:ext cx="8686800" cy="5334000"/>
          </a:xfrm>
        </p:spPr>
        <p:txBody>
          <a:bodyPr>
            <a:normAutofit/>
          </a:bodyPr>
          <a:lstStyle/>
          <a:p>
            <a:pPr>
              <a:buNone/>
            </a:pPr>
            <a:r>
              <a:rPr lang="en-US" sz="2800" b="1" dirty="0" smtClean="0">
                <a:solidFill>
                  <a:schemeClr val="tx1"/>
                </a:solidFill>
                <a:latin typeface="Charlesworth" pitchFamily="82" charset="0"/>
              </a:rPr>
              <a:t> </a:t>
            </a:r>
            <a:r>
              <a:rPr lang="en-US" b="1" dirty="0" smtClean="0">
                <a:solidFill>
                  <a:schemeClr val="tx1"/>
                </a:solidFill>
                <a:latin typeface="Book Antiqua" pitchFamily="18" charset="0"/>
              </a:rPr>
              <a:t>4 Kinds of </a:t>
            </a:r>
            <a:r>
              <a:rPr lang="en-US" sz="4000" b="1" dirty="0" smtClean="0">
                <a:solidFill>
                  <a:schemeClr val="tx1"/>
                </a:solidFill>
              </a:rPr>
              <a:t>WORSHIP… </a:t>
            </a:r>
            <a:endParaRPr lang="en-US" sz="3600" b="1" dirty="0" smtClean="0">
              <a:solidFill>
                <a:schemeClr val="tx1"/>
              </a:solidFill>
            </a:endParaRPr>
          </a:p>
          <a:p>
            <a:pPr marL="1143000" lvl="1" indent="-742950">
              <a:buFont typeface="+mj-lt"/>
              <a:buAutoNum type="arabicPeriod"/>
            </a:pPr>
            <a:r>
              <a:rPr lang="en-US" sz="3600" dirty="0" smtClean="0">
                <a:solidFill>
                  <a:schemeClr val="tx1"/>
                </a:solidFill>
              </a:rPr>
              <a:t>Ignorant Worship </a:t>
            </a:r>
            <a:r>
              <a:rPr lang="en-US" b="1" i="1" dirty="0" smtClean="0">
                <a:solidFill>
                  <a:schemeClr val="tx1"/>
                </a:solidFill>
              </a:rPr>
              <a:t>(Acts 17:23) </a:t>
            </a:r>
            <a:endParaRPr lang="en-US" sz="3600" b="1" i="1" dirty="0" smtClean="0">
              <a:solidFill>
                <a:schemeClr val="tx1"/>
              </a:solidFill>
            </a:endParaRPr>
          </a:p>
          <a:p>
            <a:pPr marL="1143000" lvl="1" indent="-742950">
              <a:buFont typeface="+mj-lt"/>
              <a:buAutoNum type="arabicPeriod"/>
            </a:pPr>
            <a:r>
              <a:rPr lang="en-US" sz="3600" dirty="0" smtClean="0"/>
              <a:t>Vain Worship </a:t>
            </a:r>
            <a:r>
              <a:rPr lang="en-US" b="1" i="1" dirty="0" smtClean="0"/>
              <a:t>(Matt. 15:9)</a:t>
            </a:r>
            <a:endParaRPr lang="en-US" sz="3600" b="1" i="1" dirty="0" smtClean="0"/>
          </a:p>
          <a:p>
            <a:pPr marL="1143000" lvl="1" indent="-742950">
              <a:buFont typeface="+mj-lt"/>
              <a:buAutoNum type="arabicPeriod"/>
            </a:pPr>
            <a:r>
              <a:rPr lang="en-US" sz="3600" dirty="0" smtClean="0"/>
              <a:t>Will Worship </a:t>
            </a:r>
            <a:r>
              <a:rPr lang="en-US" b="1" i="1" dirty="0" smtClean="0"/>
              <a:t>(Col. 2:23)</a:t>
            </a:r>
            <a:endParaRPr lang="en-US" sz="3600" b="1" i="1" dirty="0" smtClean="0"/>
          </a:p>
          <a:p>
            <a:pPr marL="1143000" lvl="1" indent="-742950">
              <a:buFont typeface="+mj-lt"/>
              <a:buAutoNum type="arabicPeriod"/>
            </a:pPr>
            <a:r>
              <a:rPr lang="en-US" sz="3600" dirty="0" smtClean="0"/>
              <a:t>Spiritual Worship</a:t>
            </a:r>
            <a:r>
              <a:rPr lang="en-US" sz="3600" i="1" dirty="0" smtClean="0"/>
              <a:t> </a:t>
            </a:r>
            <a:r>
              <a:rPr lang="en-US" b="1" i="1" dirty="0" smtClean="0"/>
              <a:t>(John 4:23-24)</a:t>
            </a:r>
            <a:endParaRPr lang="en-US" sz="3600" b="1" i="1" dirty="0" smtClean="0"/>
          </a:p>
          <a:p>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0" y="1295400"/>
            <a:ext cx="9144000" cy="5334000"/>
          </a:xfrm>
        </p:spPr>
        <p:txBody>
          <a:bodyPr>
            <a:normAutofit/>
          </a:bodyPr>
          <a:lstStyle/>
          <a:p>
            <a:pPr>
              <a:buNone/>
            </a:pPr>
            <a:r>
              <a:rPr lang="en-US" sz="2800" b="1" dirty="0" smtClean="0">
                <a:solidFill>
                  <a:schemeClr val="tx1"/>
                </a:solidFill>
                <a:latin typeface="Charlesworth" pitchFamily="82" charset="0"/>
              </a:rPr>
              <a:t> </a:t>
            </a:r>
            <a:r>
              <a:rPr lang="en-US" dirty="0" smtClean="0">
                <a:solidFill>
                  <a:schemeClr val="tx1"/>
                </a:solidFill>
                <a:latin typeface="Book Antiqua" pitchFamily="18" charset="0"/>
              </a:rPr>
              <a:t>Any </a:t>
            </a:r>
            <a:r>
              <a:rPr lang="en-US" b="1" i="1" dirty="0" smtClean="0">
                <a:solidFill>
                  <a:schemeClr val="tx1"/>
                </a:solidFill>
                <a:latin typeface="Book Antiqua" pitchFamily="18" charset="0"/>
              </a:rPr>
              <a:t>“</a:t>
            </a:r>
            <a:r>
              <a:rPr lang="en-US" b="1" i="1" u="sng" dirty="0" smtClean="0">
                <a:solidFill>
                  <a:schemeClr val="tx1"/>
                </a:solidFill>
                <a:latin typeface="Book Antiqua" pitchFamily="18" charset="0"/>
              </a:rPr>
              <a:t>WORSHIP</a:t>
            </a:r>
            <a:r>
              <a:rPr lang="en-US" b="1" i="1" dirty="0" smtClean="0">
                <a:solidFill>
                  <a:schemeClr val="tx1"/>
                </a:solidFill>
                <a:latin typeface="Book Antiqua" pitchFamily="18" charset="0"/>
              </a:rPr>
              <a:t>” </a:t>
            </a:r>
            <a:r>
              <a:rPr lang="en-US" dirty="0" smtClean="0">
                <a:solidFill>
                  <a:schemeClr val="tx1"/>
                </a:solidFill>
                <a:latin typeface="Book Antiqua" pitchFamily="18" charset="0"/>
              </a:rPr>
              <a:t>activity has these elements… </a:t>
            </a:r>
          </a:p>
          <a:p>
            <a:pPr marL="1143000" lvl="1" indent="-742950">
              <a:buFont typeface="+mj-lt"/>
              <a:buAutoNum type="arabicPeriod"/>
            </a:pPr>
            <a:r>
              <a:rPr lang="en-US" sz="3600" dirty="0" smtClean="0">
                <a:solidFill>
                  <a:schemeClr val="tx1"/>
                </a:solidFill>
                <a:latin typeface="Book Antiqua" pitchFamily="18" charset="0"/>
              </a:rPr>
              <a:t>Authority</a:t>
            </a:r>
            <a:r>
              <a:rPr lang="en-US" sz="3200" dirty="0" smtClean="0">
                <a:solidFill>
                  <a:schemeClr val="tx1"/>
                </a:solidFill>
                <a:latin typeface="Book Antiqua" pitchFamily="18" charset="0"/>
              </a:rPr>
              <a:t> </a:t>
            </a:r>
            <a:r>
              <a:rPr lang="en-US" sz="2400" b="1" i="1" dirty="0" smtClean="0">
                <a:solidFill>
                  <a:schemeClr val="tx1"/>
                </a:solidFill>
                <a:latin typeface="Book Antiqua" pitchFamily="18" charset="0"/>
              </a:rPr>
              <a:t>(Rom. 4:3a) </a:t>
            </a:r>
            <a:endParaRPr lang="en-US" sz="3200" b="1" i="1" dirty="0" smtClean="0">
              <a:solidFill>
                <a:schemeClr val="tx1"/>
              </a:solidFill>
              <a:latin typeface="Book Antiqua" pitchFamily="18" charset="0"/>
            </a:endParaRPr>
          </a:p>
          <a:p>
            <a:pPr marL="1143000" lvl="1" indent="-742950">
              <a:buFont typeface="+mj-lt"/>
              <a:buAutoNum type="arabicPeriod"/>
            </a:pPr>
            <a:r>
              <a:rPr lang="en-US" sz="3600" dirty="0" smtClean="0">
                <a:latin typeface="Book Antiqua" pitchFamily="18" charset="0"/>
              </a:rPr>
              <a:t>Audience</a:t>
            </a:r>
            <a:r>
              <a:rPr lang="en-US" sz="3200" dirty="0" smtClean="0">
                <a:latin typeface="Book Antiqua" pitchFamily="18" charset="0"/>
              </a:rPr>
              <a:t> </a:t>
            </a:r>
            <a:r>
              <a:rPr lang="en-US" sz="2400" b="1" i="1" dirty="0" smtClean="0">
                <a:latin typeface="Book Antiqua" pitchFamily="18" charset="0"/>
              </a:rPr>
              <a:t>(John 4:23)</a:t>
            </a:r>
            <a:endParaRPr lang="en-US" sz="3200" b="1" i="1" dirty="0" smtClean="0">
              <a:latin typeface="Book Antiqua" pitchFamily="18" charset="0"/>
            </a:endParaRPr>
          </a:p>
          <a:p>
            <a:pPr marL="1143000" lvl="1" indent="-742950">
              <a:buFont typeface="+mj-lt"/>
              <a:buAutoNum type="arabicPeriod"/>
            </a:pPr>
            <a:r>
              <a:rPr lang="en-US" sz="3600" dirty="0" smtClean="0">
                <a:latin typeface="Book Antiqua" pitchFamily="18" charset="0"/>
              </a:rPr>
              <a:t>Attitude</a:t>
            </a:r>
            <a:r>
              <a:rPr lang="en-US" sz="3200" dirty="0" smtClean="0">
                <a:latin typeface="Book Antiqua" pitchFamily="18" charset="0"/>
              </a:rPr>
              <a:t> </a:t>
            </a:r>
            <a:r>
              <a:rPr lang="en-US" sz="2400" b="1" i="1" dirty="0" smtClean="0">
                <a:latin typeface="Book Antiqua" pitchFamily="18" charset="0"/>
              </a:rPr>
              <a:t>(Eph.5:19; Col.3:16)</a:t>
            </a:r>
            <a:endParaRPr lang="en-US" sz="3200" b="1" i="1" dirty="0" smtClean="0">
              <a:latin typeface="Book Antiqua" pitchFamily="18" charset="0"/>
            </a:endParaRPr>
          </a:p>
          <a:p>
            <a:pPr marL="1143000" lvl="1" indent="-742950">
              <a:buFont typeface="+mj-lt"/>
              <a:buAutoNum type="arabicPeriod"/>
            </a:pPr>
            <a:r>
              <a:rPr lang="en-US" sz="3600" dirty="0" smtClean="0">
                <a:latin typeface="Book Antiqua" pitchFamily="18" charset="0"/>
              </a:rPr>
              <a:t>Action</a:t>
            </a:r>
            <a:r>
              <a:rPr lang="en-US" sz="3200" i="1" dirty="0" smtClean="0">
                <a:latin typeface="Book Antiqua" pitchFamily="18" charset="0"/>
              </a:rPr>
              <a:t> </a:t>
            </a:r>
            <a:r>
              <a:rPr lang="en-US" sz="2400" b="1" i="1" dirty="0" smtClean="0">
                <a:latin typeface="Book Antiqua" pitchFamily="18" charset="0"/>
              </a:rPr>
              <a:t>(1Cor.14:40; Heb.12:28)</a:t>
            </a:r>
            <a:endParaRPr lang="en-US" sz="3200" b="1" i="1" dirty="0" smtClean="0">
              <a:latin typeface="Book Antiqua" pitchFamily="18" charset="0"/>
            </a:endParaRPr>
          </a:p>
          <a:p>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442</Words>
  <Application>Microsoft Office PowerPoint</Application>
  <PresentationFormat>On-screen Show (4:3)</PresentationFormat>
  <Paragraphs>66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McEwen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User</cp:lastModifiedBy>
  <cp:revision>29</cp:revision>
  <dcterms:created xsi:type="dcterms:W3CDTF">2010-01-27T20:15:39Z</dcterms:created>
  <dcterms:modified xsi:type="dcterms:W3CDTF">2010-02-04T00:10:04Z</dcterms:modified>
</cp:coreProperties>
</file>